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27"/>
  </p:notesMasterIdLst>
  <p:sldIdLst>
    <p:sldId id="256" r:id="rId2"/>
    <p:sldId id="257" r:id="rId3"/>
    <p:sldId id="258" r:id="rId4"/>
    <p:sldId id="278" r:id="rId5"/>
    <p:sldId id="279" r:id="rId6"/>
    <p:sldId id="263" r:id="rId7"/>
    <p:sldId id="272" r:id="rId8"/>
    <p:sldId id="273" r:id="rId9"/>
    <p:sldId id="265" r:id="rId10"/>
    <p:sldId id="281" r:id="rId11"/>
    <p:sldId id="280" r:id="rId12"/>
    <p:sldId id="264" r:id="rId13"/>
    <p:sldId id="266" r:id="rId14"/>
    <p:sldId id="276" r:id="rId15"/>
    <p:sldId id="286" r:id="rId16"/>
    <p:sldId id="269" r:id="rId17"/>
    <p:sldId id="275" r:id="rId18"/>
    <p:sldId id="282" r:id="rId19"/>
    <p:sldId id="271" r:id="rId20"/>
    <p:sldId id="283" r:id="rId21"/>
    <p:sldId id="285" r:id="rId22"/>
    <p:sldId id="287" r:id="rId23"/>
    <p:sldId id="288" r:id="rId24"/>
    <p:sldId id="289" r:id="rId25"/>
    <p:sldId id="290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 varScale="1">
        <p:scale>
          <a:sx n="103" d="100"/>
          <a:sy n="103" d="100"/>
        </p:scale>
        <p:origin x="-10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212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C6BED7-FCB0-46B7-95B4-BB04F7EA5BF7}" type="datetimeFigureOut">
              <a:rPr lang="en-US" smtClean="0"/>
              <a:t>1/8/15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2868BC-DEAD-4B8E-98DC-E8957E59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81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knew I needed</a:t>
            </a:r>
            <a:r>
              <a:rPr lang="en-US" baseline="0" dirty="0" smtClean="0"/>
              <a:t> to get into the practice of sustainability on the doing end much more. Working with operations. Working with administration. Working with teachers. Working as a teacher and producer.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6FCBE-AC5E-4DF3-8F9D-326AA0552F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109-D4AE-44E9-B6A5-16C1D69F8F93}" type="datetimeFigureOut">
              <a:rPr lang="en-US" smtClean="0"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E327-99BE-41F2-B98E-FBE8F8D94DB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109-D4AE-44E9-B6A5-16C1D69F8F93}" type="datetimeFigureOut">
              <a:rPr lang="en-US" smtClean="0"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E327-99BE-41F2-B98E-FBE8F8D94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109-D4AE-44E9-B6A5-16C1D69F8F93}" type="datetimeFigureOut">
              <a:rPr lang="en-US" smtClean="0"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E327-99BE-41F2-B98E-FBE8F8D94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109-D4AE-44E9-B6A5-16C1D69F8F93}" type="datetimeFigureOut">
              <a:rPr lang="en-US" smtClean="0"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E327-99BE-41F2-B98E-FBE8F8D94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109-D4AE-44E9-B6A5-16C1D69F8F93}" type="datetimeFigureOut">
              <a:rPr lang="en-US" smtClean="0"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E327-99BE-41F2-B98E-FBE8F8D94DB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109-D4AE-44E9-B6A5-16C1D69F8F93}" type="datetimeFigureOut">
              <a:rPr lang="en-US" smtClean="0"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E327-99BE-41F2-B98E-FBE8F8D94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109-D4AE-44E9-B6A5-16C1D69F8F93}" type="datetimeFigureOut">
              <a:rPr lang="en-US" smtClean="0"/>
              <a:t>1/8/15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E327-99BE-41F2-B98E-FBE8F8D94DB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109-D4AE-44E9-B6A5-16C1D69F8F93}" type="datetimeFigureOut">
              <a:rPr lang="en-US" smtClean="0"/>
              <a:t>1/8/15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E327-99BE-41F2-B98E-FBE8F8D94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109-D4AE-44E9-B6A5-16C1D69F8F93}" type="datetimeFigureOut">
              <a:rPr lang="en-US" smtClean="0"/>
              <a:t>1/8/15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E327-99BE-41F2-B98E-FBE8F8D94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109-D4AE-44E9-B6A5-16C1D69F8F93}" type="datetimeFigureOut">
              <a:rPr lang="en-US" smtClean="0"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E327-99BE-41F2-B98E-FBE8F8D94DB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2109-D4AE-44E9-B6A5-16C1D69F8F93}" type="datetimeFigureOut">
              <a:rPr lang="en-US" smtClean="0"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E327-99BE-41F2-B98E-FBE8F8D94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EC2109-D4AE-44E9-B6A5-16C1D69F8F93}" type="datetimeFigureOut">
              <a:rPr lang="en-US" smtClean="0"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23EE327-99BE-41F2-B98E-FBE8F8D94D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cap="none" spc="-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Crafting A Climate Science Classroom Strategy For Dealing With Cultural Identities</a:t>
            </a:r>
            <a:endParaRPr lang="en-US" cap="none" spc="-1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Buckland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Postdoctoral Fellow, Sustainability Institute</a:t>
            </a:r>
          </a:p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Penn State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2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Cognition Framework: Risk. Risk. Risk.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800" y="1600200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9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Motivated Reasoning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981200"/>
            <a:ext cx="82296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en-US" dirty="0" smtClean="0">
                <a:latin typeface="Times New Roman"/>
                <a:cs typeface="Times New Roman"/>
              </a:rPr>
              <a:t>“The unconscious tendency of individuals to process information in a manner that suits some end or goal extrinsic to the formation of accurate beliefs. ”</a:t>
            </a:r>
          </a:p>
          <a:p>
            <a:pPr marL="0" indent="0" fontAlgn="base">
              <a:buFont typeface="Arial" pitchFamily="34" charset="0"/>
              <a:buNone/>
            </a:pPr>
            <a:r>
              <a:rPr lang="en-US" dirty="0" smtClean="0">
                <a:latin typeface="Times New Roman"/>
                <a:cs typeface="Times New Roman"/>
              </a:rPr>
              <a:t>“They Saw a Game” example</a:t>
            </a:r>
          </a:p>
          <a:p>
            <a:pPr marL="0" indent="0" fontAlgn="base">
              <a:buFont typeface="Arial" pitchFamily="34" charset="0"/>
              <a:buNone/>
            </a:pPr>
            <a:r>
              <a:rPr lang="en-US" dirty="0" smtClean="0">
                <a:latin typeface="Times New Roman"/>
                <a:cs typeface="Times New Roman"/>
              </a:rPr>
              <a:t>~Dan </a:t>
            </a:r>
            <a:r>
              <a:rPr lang="en-US" dirty="0" err="1" smtClean="0">
                <a:latin typeface="Times New Roman"/>
                <a:cs typeface="Times New Roman"/>
              </a:rPr>
              <a:t>Kahan</a:t>
            </a:r>
            <a:r>
              <a:rPr lang="en-US" dirty="0" smtClean="0">
                <a:latin typeface="Times New Roman"/>
                <a:cs typeface="Times New Roman"/>
              </a:rPr>
              <a:t>, Cultural Cognition Project of the Yale Law School</a:t>
            </a:r>
          </a:p>
          <a:p>
            <a:pPr marL="0" indent="0" fontAlgn="base">
              <a:buFont typeface="Arial" pitchFamily="34" charset="0"/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 fontAlgn="base">
              <a:buFont typeface="Arial" pitchFamily="34" charset="0"/>
              <a:buNone/>
            </a:pPr>
            <a:r>
              <a:rPr lang="en-US" dirty="0" smtClean="0">
                <a:latin typeface="Times New Roman"/>
                <a:cs typeface="Times New Roman"/>
              </a:rPr>
              <a:t>On climate change this will mean we will…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652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Motivated Reasoning</a:t>
            </a:r>
            <a:endParaRPr lang="en-US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1422400"/>
            <a:ext cx="2112962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679950"/>
            <a:ext cx="28765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93" y="1143000"/>
            <a:ext cx="18891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4660900"/>
            <a:ext cx="324008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7" y="4606925"/>
            <a:ext cx="2390413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90" y="2590800"/>
            <a:ext cx="199707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00400"/>
            <a:ext cx="222091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190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Cognition and Motivated Reasoning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981200"/>
            <a:ext cx="4191000" cy="4389120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Motivated Reasoning &amp; Smart Idiots</a:t>
            </a:r>
          </a:p>
          <a:p>
            <a:pPr marL="0" indent="0" fontAlgn="base"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“What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accounts for the “smart idiot”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effect?” Chris Mooney, 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Republican Brain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News &amp; information consumption. </a:t>
            </a:r>
          </a:p>
          <a:p>
            <a:pPr marL="0" indent="0" fontAlgn="base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Familiarity with claims &amp; counterarguments.</a:t>
            </a:r>
          </a:p>
          <a:p>
            <a:pPr marL="0" indent="0" fontAlgn="base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Threats to identity/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The desire to argue and protect whatever is threatened.</a:t>
            </a:r>
          </a:p>
          <a:p>
            <a:pPr marL="0" indent="0" fontAlgn="base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 Mooney, 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Republican Brain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62108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32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Literacy &amp; Ecological Citizenship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KNOWLEDGE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CITIZENSHIP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WOULD BE CONFLICTS BETWEEN MY GOALS AND MY STUDENTS’ IDENTITIES. HOW COULD I GET AROUND THEM?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EMAILING PARENT PRESENTED ME WITH A CHALLENGE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8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dreaded parent…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Dear Mr. Buckland,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am…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8194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Dear Mr. </a:t>
            </a:r>
            <a:r>
              <a:rPr lang="en-US" sz="2400" dirty="0" err="1" smtClean="0">
                <a:latin typeface="Times New Roman"/>
                <a:cs typeface="Times New Roman"/>
              </a:rPr>
              <a:t>Kiskidad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	I am…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32004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not the arbiter of your son’s values.</a:t>
            </a:r>
            <a:endParaRPr lang="en-US" sz="2400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726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Careful Deliberation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Open-minded public engagement with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information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 a deliberation environment in which 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group </a:t>
            </a:r>
            <a:r>
              <a:rPr 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citizens is forced to see assent to sound evidence as hostile to its defining commitments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 cultivating such an environment for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deliberations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the problem of climate change, the diverse cultural resonances associated with the </a:t>
            </a:r>
            <a:r>
              <a:rPr 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range of potential responses is a resource to be exploited in science communication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[Emphasis mine.]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Kahan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al, “Geoengineering and Climate Change Polarization: Testing a Two-channel Model of Science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Annals of American Academy of Political &amp; Social Sci. 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5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995" y="152400"/>
            <a:ext cx="8229600" cy="1143000"/>
          </a:xfrm>
        </p:spPr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“Resolved: Climate change is not a ‘crisis’”</a:t>
            </a:r>
            <a:endParaRPr lang="en-US" sz="3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960" t="5470" r="15165" b="4688"/>
          <a:stretch/>
        </p:blipFill>
        <p:spPr>
          <a:xfrm>
            <a:off x="228601" y="1066800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4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Intelligence Squared Debate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828800"/>
            <a:ext cx="2619375" cy="17430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8755" y="1447800"/>
            <a:ext cx="35798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series is based on the traditional Oxford-style debate format, with one side proposing and the other side opposing a sharply-framed motion.</a:t>
            </a:r>
          </a:p>
        </p:txBody>
      </p:sp>
    </p:spTree>
    <p:extLst>
      <p:ext uri="{BB962C8B-B14F-4D97-AF65-F5344CB8AC3E}">
        <p14:creationId xmlns:p14="http://schemas.microsoft.com/office/powerpoint/2010/main" val="28620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this format? Risk. Risk. Risk.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“Is climate change real?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 or no?” Hoax arguments fenced out and emphasis on established peer-reviewed science through secondary sources and other vetted sources (World Bank, IEA, IPCC,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Daily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using “not a crisis” avoid the affirmation of the “Alarmed” position.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Equal numbers of students would be on one side or the other. Deliberate assignment into one group or another put the Alarmed into Cautious or Discounter positions and vice versa.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avoided language abou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being “objective,” “rational,” “unbiased,” or “open-minded” because such language prompts more motivated reasoning.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Pitfalls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Editing could out hoax arguments is a form of censorship. 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“Far from counteracting [cultural entrenchment], deliberation among diverse groups is likel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to accentuate polarization. By revealing the correlation between one of another position and one or another cultural style, public debate intensifies identity-protective pressure on individuals to conform to the views dominant within their group.”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305300" y="23622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191000" y="3505200"/>
            <a:ext cx="800100" cy="990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54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eriod"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</a:p>
          <a:p>
            <a:pPr marL="514350" lvl="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email</a:t>
            </a:r>
          </a:p>
          <a:p>
            <a:pPr marL="514350" lvl="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“Resolved: Climate change is not a ‘crisis’”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4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“…not a crisis.”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other things like wars (Crimea and Syria as examples), global poverty (African examples), or AIDS pandemic (Africa again), climate change is not a crisis.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optimism for advances in solar technology that will displace fossil fuel technologies (Ray Kurzweil)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a crisis.”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Insurance and reinsurance costs are rising as more intense storms, droughts, heatwaves, and floods and rising sea levels do more damage to human and natural systems.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Threats to the carbon cycle have already been so severe that major disruptions to ecosystem services and biodiversity are present and accelerating.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0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Exploration of risk perception.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“…not a crisis.”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other things like wars (Crimea and Syria as examples), global poverty (African examples), or AIDS pandemic (Africa again), climate change is not a crisis.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optimism for advances in solar technology that will displace fossil fuel technologies (Ray Kurzweil)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a crisis.”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Insurance and reinsurance costs are rising as more intense storms, droughts, heatwaves, and floods and rising sea levels do more damage to human and natural systems.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Threats to the carbon cycle have already been so severe that major disruptions to ecosystem services and biodiversity are present and accelerating.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6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Ecology Class at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Kiski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Purposes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KNOWLEDGE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 designed the course for ecological concept mastery which requires developing literacy of scientific methods, philosophy of science, sociology of science, and knowledge discovered through the scientific enterprise. </a:t>
            </a: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DEMOCRATIC CITIZENSHIP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Create possibilities for my students to become better ecological citizens, people who “recognizes the importance and interconnectivity of all living beings, human and non-human...[who] understands that she or he is responsible to all beings and actively seeks sustainable futures for them”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Kissling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Barton, 2013). </a:t>
            </a: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my mind this required: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of scientific information and discourse.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to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their own views on the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matter regarding risk and moral evaluations.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Forums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discuss different points of view. </a:t>
            </a:r>
          </a:p>
        </p:txBody>
      </p:sp>
    </p:spTree>
    <p:extLst>
      <p:ext uri="{BB962C8B-B14F-4D97-AF65-F5344CB8AC3E}">
        <p14:creationId xmlns:p14="http://schemas.microsoft.com/office/powerpoint/2010/main" val="334185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Future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possible to devise teaching and communication strategies that increase science literacy without forcing people to choose between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they know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they 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 good goal when so many are so alarmed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Are there times when forcing that choice on students and the public is more important than not when a risk is really high? Is that time now? Is it moral?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we devise teaching and communication strategies that sidestep one part of who someone to get at another part of who they are?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77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Projects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the Science of Climate Change and Evolution Education (ISCCEE)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David Long, George Mason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Kahan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Yale University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Connie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Bertka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Smithsonian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Facilitators: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 Buckland, Penn State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 Brown, Yale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Joseph Henderson, Rochester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Brianna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Pobbiner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Smithsonian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Pennsylvania Environmental Risks Communication Initiative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some unpublished work on communities threatened by sea level rise, can we use place-based or activity-based identities to increase scientific literacy and civic action on climate-related issues?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Pennsylvania what opportunities are there? Black-legged ticks and Lyme disease? Tiger mosquitoes and West Nile virus?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 Buckland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Penn State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 Institute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pdb118@psu.edu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28726"/>
            <a:ext cx="4038600" cy="4007048"/>
          </a:xfrm>
        </p:spPr>
      </p:pic>
    </p:spTree>
    <p:extLst>
      <p:ext uri="{BB962C8B-B14F-4D97-AF65-F5344CB8AC3E}">
        <p14:creationId xmlns:p14="http://schemas.microsoft.com/office/powerpoint/2010/main" val="186931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am I?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75" y="533400"/>
            <a:ext cx="7640425" cy="4201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3276600"/>
            <a:ext cx="2981325" cy="2238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78665"/>
            <a:ext cx="2473751" cy="3298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0" t="37612" r="24776" b="41095"/>
          <a:stretch/>
        </p:blipFill>
        <p:spPr>
          <a:xfrm>
            <a:off x="2133600" y="5334000"/>
            <a:ext cx="4872251" cy="146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8" t="21998" r="-7167"/>
          <a:stretch/>
        </p:blipFill>
        <p:spPr>
          <a:xfrm>
            <a:off x="2819400" y="3048000"/>
            <a:ext cx="3103681" cy="2371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367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Ecology Class at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Kiski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Purposes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KNOWLEDGE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 designed the course for ecological concept mastery which requires developing literacy of scientific methods, philosophy of science, sociology of science, and knowledge discovered through the scientific enterprise. </a:t>
            </a: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DEMOCRATIC CITIZENSHIP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Create possibilities for my students to become better ecological citizens, people who “recognizes the importance and interconnectivity of all living beings, human and non-human...[who] understands that she or he is responsible to all beings and actively seeks sustainable futures for them”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Kissling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Barton, 2013). </a:t>
            </a: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my mind this required: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of scientific information and discourse.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to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their own views on the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matter regarding risk and moral evaluations.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Forums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discuss different points of view. </a:t>
            </a:r>
          </a:p>
        </p:txBody>
      </p:sp>
    </p:spTree>
    <p:extLst>
      <p:ext uri="{BB962C8B-B14F-4D97-AF65-F5344CB8AC3E}">
        <p14:creationId xmlns:p14="http://schemas.microsoft.com/office/powerpoint/2010/main" val="261121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dreaded parent…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Dear Mr. Buckland,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am…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0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 belief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5" t="12890" r="47768" b="37500"/>
          <a:stretch/>
        </p:blipFill>
        <p:spPr bwMode="auto">
          <a:xfrm>
            <a:off x="1" y="2057400"/>
            <a:ext cx="3886200" cy="362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1" t="32789" r="53566" b="24300"/>
          <a:stretch/>
        </p:blipFill>
        <p:spPr bwMode="auto">
          <a:xfrm>
            <a:off x="3962400" y="2347415"/>
            <a:ext cx="2210937" cy="313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9" t="20476" r="52343" b="32323"/>
          <a:stretch/>
        </p:blipFill>
        <p:spPr bwMode="auto">
          <a:xfrm>
            <a:off x="6172200" y="2133600"/>
            <a:ext cx="2738651" cy="345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12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Concerns: Climate change &amp; its discounters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6" t="31250" r="25439" b="20899"/>
          <a:stretch/>
        </p:blipFill>
        <p:spPr bwMode="auto">
          <a:xfrm>
            <a:off x="609600" y="1904999"/>
            <a:ext cx="7162800" cy="389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33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 &amp; its discounters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828800"/>
            <a:ext cx="807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Doubtful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 whether global warming is occurring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believe that if it is happening, it is attributable to natural causes, not human activities. They tend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politically conservative and to hold traditional religious views.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Disengaged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(9%) have given the issue of global warming little to no thought. They have no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held beliefs about global warming, know little about it, and do not view it as having any personal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relevance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They tend to have the lowest education and income levels of the six groups.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Dismissive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(8%), who are very certain that global warming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occurring. Many regard the issue as a hoax and are strongly opposed to action to reduce the threat.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in nine have contacted an elected representative to argue against action on global warming.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Yale Project on Climate Change Communication,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Warming’s Six Americas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September 2012</a:t>
            </a:r>
          </a:p>
        </p:txBody>
      </p:sp>
    </p:spTree>
    <p:extLst>
      <p:ext uri="{BB962C8B-B14F-4D97-AF65-F5344CB8AC3E}">
        <p14:creationId xmlns:p14="http://schemas.microsoft.com/office/powerpoint/2010/main" val="106408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Cognition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981200"/>
            <a:ext cx="8077200" cy="438912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“Cultural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cognition refers to the tendency of individuals to fit their perceptions of risk and related factual beliefs to their shared moral evaluations of putatively dangerous activities.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cognition thesis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asserts that individuals are psychologically disposed to believe that behavior they (and their peers) find honorable is socially beneficial, and behavior they find base socially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detrimental.” 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Kahan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Braman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Jenkins-Smith.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Cognition of Scientific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Consensus.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Risk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4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835</TotalTime>
  <Words>1603</Words>
  <Application>Microsoft Macintosh PowerPoint</Application>
  <PresentationFormat>On-screen Show (4:3)</PresentationFormat>
  <Paragraphs>139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Clarity</vt:lpstr>
      <vt:lpstr>Crafting A Climate Science Classroom Strategy For Dealing With Cultural Identities</vt:lpstr>
      <vt:lpstr>Today</vt:lpstr>
      <vt:lpstr>Who am I?</vt:lpstr>
      <vt:lpstr>Ecology Class at Kiski</vt:lpstr>
      <vt:lpstr>The dreaded parent…</vt:lpstr>
      <vt:lpstr>Climate change belief</vt:lpstr>
      <vt:lpstr>Concerns: Climate change &amp; its discounters</vt:lpstr>
      <vt:lpstr>Climate change &amp; its discounters</vt:lpstr>
      <vt:lpstr>Cultural Cognition</vt:lpstr>
      <vt:lpstr>Cultural Cognition Framework: Risk. Risk. Risk.</vt:lpstr>
      <vt:lpstr>Motivated Reasoning</vt:lpstr>
      <vt:lpstr>Motivated Reasoning</vt:lpstr>
      <vt:lpstr>Cultural Cognition and Motivated Reasoning</vt:lpstr>
      <vt:lpstr>Science Literacy &amp; Ecological Citizenship</vt:lpstr>
      <vt:lpstr>The dreaded parent…</vt:lpstr>
      <vt:lpstr>Strategy: Careful Deliberation</vt:lpstr>
      <vt:lpstr>“Resolved: Climate change is not a ‘crisis’”</vt:lpstr>
      <vt:lpstr>Strategy: Intelligence Squared Debate</vt:lpstr>
      <vt:lpstr>Why this format? Risk. Risk. Risk.</vt:lpstr>
      <vt:lpstr>Results</vt:lpstr>
      <vt:lpstr>Results: Exploration of risk perception.</vt:lpstr>
      <vt:lpstr>Ecology Class at Kiski</vt:lpstr>
      <vt:lpstr>The Future</vt:lpstr>
      <vt:lpstr>Two Projects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Dealing with Climate Change Disinformation in Classes</dc:title>
  <dc:creator>Buckland, Peter</dc:creator>
  <cp:lastModifiedBy>Information Technology</cp:lastModifiedBy>
  <cp:revision>53</cp:revision>
  <cp:lastPrinted>2015-01-08T18:45:12Z</cp:lastPrinted>
  <dcterms:created xsi:type="dcterms:W3CDTF">2014-05-12T18:30:26Z</dcterms:created>
  <dcterms:modified xsi:type="dcterms:W3CDTF">2015-01-08T19:19:44Z</dcterms:modified>
</cp:coreProperties>
</file>